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64" y="-10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1BBE-85AF-425E-B6F0-5F9046CADCD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88FB-9B21-4F40-9836-4DF7E7D0E5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2220" y="1844824"/>
            <a:ext cx="421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D60093"/>
                </a:solidFill>
                <a:cs typeface="Times New Roman" pitchFamily="18" charset="0"/>
              </a:rPr>
              <a:t>ТҮЛЕКТЕРДІ</a:t>
            </a:r>
          </a:p>
          <a:p>
            <a:pPr algn="ctr"/>
            <a:r>
              <a:rPr lang="ru-RU" b="1" i="1" dirty="0" smtClean="0">
                <a:solidFill>
                  <a:srgbClr val="D60093"/>
                </a:solidFill>
                <a:cs typeface="Times New Roman" pitchFamily="18" charset="0"/>
              </a:rPr>
              <a:t>ҰЛТТЫҚ БІРІҢҒАЙ ТЕСТІЛЕУГЕ ДАЙЫНДАУДА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053" name="AutoShape 5" descr="http://images.all-free-download.com/images/graphicthumb/ancient_books_vector_28742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AutoShape 7" descr="http://images.all-free-download.com/images/graphicthumb/ancient_books_vector_28742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://tru-roo.edusite.ru/images/bluefeather_kr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http://tru-roo.edusite.ru/images/bluefeather_kr.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26483" y="1438905"/>
            <a:ext cx="40779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solidFill>
                  <a:srgbClr val="D60093"/>
                </a:solidFill>
                <a:cs typeface="Times New Roman" pitchFamily="18" charset="0"/>
              </a:rPr>
              <a:t> </a:t>
            </a:r>
            <a:endParaRPr lang="ru-RU" sz="2800" b="1" i="1" dirty="0">
              <a:solidFill>
                <a:srgbClr val="D60093"/>
              </a:solidFill>
              <a:cs typeface="Times New Roman" pitchFamily="18" charset="0"/>
            </a:endParaRPr>
          </a:p>
          <a:p>
            <a:pPr lvl="0" algn="ctr"/>
            <a:r>
              <a:rPr lang="ru-RU" sz="2800" b="1" i="1" dirty="0">
                <a:solidFill>
                  <a:srgbClr val="D60093"/>
                </a:solidFill>
                <a:cs typeface="Times New Roman" pitchFamily="18" charset="0"/>
              </a:rPr>
              <a:t>   </a:t>
            </a:r>
            <a:r>
              <a:rPr lang="ru-RU" b="1" i="1" dirty="0">
                <a:solidFill>
                  <a:srgbClr val="D60093"/>
                </a:solidFill>
                <a:cs typeface="Times New Roman" pitchFamily="18" charset="0"/>
              </a:rPr>
              <a:t>АТА- АНАНЫҢ </a:t>
            </a:r>
            <a:endParaRPr lang="ru-RU" b="1" i="1" dirty="0" smtClean="0">
              <a:solidFill>
                <a:srgbClr val="D60093"/>
              </a:solidFill>
              <a:cs typeface="Times New Roman" pitchFamily="18" charset="0"/>
            </a:endParaRPr>
          </a:p>
          <a:p>
            <a:pPr lvl="0" algn="ctr"/>
            <a:r>
              <a:rPr lang="ru-RU" b="1" i="1" dirty="0" smtClean="0">
                <a:solidFill>
                  <a:srgbClr val="D60093"/>
                </a:solidFill>
                <a:cs typeface="Times New Roman" pitchFamily="18" charset="0"/>
              </a:rPr>
              <a:t>ПСИХОЛОГИЯЛЫҚ </a:t>
            </a:r>
          </a:p>
          <a:p>
            <a:pPr lvl="0" algn="ctr"/>
            <a:r>
              <a:rPr lang="ru-RU" b="1" i="1" dirty="0" smtClean="0">
                <a:solidFill>
                  <a:srgbClr val="D60093"/>
                </a:solidFill>
                <a:cs typeface="Times New Roman" pitchFamily="18" charset="0"/>
              </a:rPr>
              <a:t>КӨМЕГІ</a:t>
            </a:r>
            <a:endParaRPr lang="ru-RU" b="1" i="1" dirty="0">
              <a:solidFill>
                <a:srgbClr val="D60093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6515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«Өскемен қаласының білім беру бөлімі»ММ</a:t>
            </a:r>
            <a:endParaRPr lang="ru-RU" b="1" dirty="0" smtClean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" name="Picture 8" descr="https://avatars.mds.yandex.net/get-zen_doc/1542444/pub_5d8dc16e3639e600b1dea3d7_5d8dc1b11d656a00ae4f765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786190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77723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даналығы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ңн</a:t>
            </a:r>
            <a:r>
              <a:rPr lang="en-US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табалдырығынан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», - </a:t>
            </a:r>
            <a:r>
              <a:rPr lang="kk-KZ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дейді</a:t>
            </a:r>
            <a:r>
              <a:rPr lang="ru-RU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7" y="1268760"/>
            <a:ext cx="3286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бүкіл өмір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күшіне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анасының оны түсінетінін және қолдайтынын сезініп, тіпті бәрі бірден қолдан келмесе де, алдағы уақытта қойған мақсаттарына қол жеткізуге мүмкіндігі боларына деген сеніммен қадам басуы тиіс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961" y="1194394"/>
            <a:ext cx="39555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11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оқушылары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бірыңғай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тестке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дайындық және оны тапсыру  болып табылады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Жасөспірімдердің  тыныштығы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сенімділігі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тұрақтылығының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ресурсы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анасы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142852"/>
            <a:ext cx="33759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ана түсінуі тиіс</a:t>
            </a:r>
            <a:r>
              <a:rPr 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11" y="1070229"/>
            <a:ext cx="376253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ҰБТ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нәтижесінің маңыздылығы олардың баланың денсаулығы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эмоционалдық саулығына алаңдаушылығынан басым</a:t>
            </a:r>
            <a:endPara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335422">
            <a:off x="1147119" y="3115511"/>
            <a:ext cx="307921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Бозбала 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 бойжеткен үшін жауапты 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кезеңде, өз балаларының     тағдырына 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алаңдамайтын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немқұрайлылық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жауапсыз енжарлық көрсететін, немесе, керісінше, бос үрейге 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бой алдырып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kk-KZ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балаларын </a:t>
            </a: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қорқытатын </a:t>
            </a:r>
          </a:p>
          <a:p>
            <a:pPr algn="ctr">
              <a:defRPr/>
            </a:pPr>
            <a:r>
              <a:rPr lang="kk-KZ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ата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аналар болмауы тиіс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1166" y="1384327"/>
            <a:ext cx="352926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Түлектердің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ата-анасы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қаперден </a:t>
            </a: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шығармауы тиіс ең</a:t>
            </a:r>
          </a:p>
          <a:p>
            <a:pPr>
              <a:defRPr/>
            </a:pP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үлкен </a:t>
            </a:r>
            <a:r>
              <a:rPr lang="kk-KZ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міндет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ҰБТ-</a:t>
            </a:r>
            <a:r>
              <a:rPr lang="kk-KZ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ға дайындық </a:t>
            </a:r>
            <a:r>
              <a:rPr lang="kk-KZ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отбасын </a:t>
            </a:r>
          </a:p>
          <a:p>
            <a:pPr>
              <a:defRPr/>
            </a:pPr>
            <a:r>
              <a:rPr lang="kk-KZ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ыдыратпауы</a:t>
            </a:r>
            <a:r>
              <a:rPr lang="kk-KZ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, керісінше, </a:t>
            </a:r>
            <a:endParaRPr lang="kk-KZ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b="1" i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         біріктіруі </a:t>
            </a:r>
            <a:r>
              <a:rPr lang="kk-KZ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b="1" i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b="1" i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Отбасында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түсіністік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өзара қолдау, сыйластық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махаббат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әлеуеті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өрбуі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00026" y="214290"/>
            <a:ext cx="472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Жасөспірімге қалай көмектесу қажет?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1264419">
            <a:off x="629398" y="1339904"/>
            <a:ext cx="35950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«ҰБТ»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сөзінен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мағыналар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табыңыз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Бұл, әлбетте, Сіздің балаңызды жігерлендіреді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8060" y="3196133"/>
            <a:ext cx="3462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</a:rPr>
              <a:t>Ұ</a:t>
            </a:r>
            <a:r>
              <a:rPr lang="ru-RU" sz="2000" b="1" dirty="0">
                <a:solidFill>
                  <a:srgbClr val="C00000"/>
                </a:solidFill>
              </a:rPr>
              <a:t> –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ұлағаттылыққа қадам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біліммен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мақтаныш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тапқырлық таныту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9969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ЕКІНШІ «С»:</a:t>
            </a:r>
            <a:r>
              <a:rPr lang="ru-RU" alt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Жасөспірімді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сыйлаңыз.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263218">
            <a:off x="4829066" y="1411673"/>
            <a:ext cx="358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«С» ЗАҢЫН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сақтаңыз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98884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БІРІНШІ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Жағдайды сыйлаңыз.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41490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ҮШІНШІ «С»: </a:t>
            </a:r>
            <a:r>
              <a:rPr lang="ru-RU" alt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Сүйіспеншілік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ынталылық</a:t>
            </a:r>
            <a:endParaRPr lang="ru-RU" alt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танытыңыз.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7680" y="169476"/>
            <a:ext cx="4738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Денсаулығына қамқор болу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373766">
            <a:off x="517005" y="1168651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Жасөспірімнің сабақ оқу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режимін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ата-ананың өзі бақылауға алуы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шамадан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артық күш жұмсауға жол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бермеуі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88293">
            <a:off x="614573" y="2920606"/>
            <a:ext cx="3786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Сабақ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 үшін ыңғайлы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ұйымдастыру және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үйдегілердің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ешқайсысы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әпке-қарындас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аға-іні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ата-әже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жасөспірімге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дайындалуға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кедергі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жасамауын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қадағалау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міндеті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ананың мойнында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377388">
            <a:off x="4592234" y="668044"/>
            <a:ext cx="385765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Жасөспірімнің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тамақтануына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көңіл бөлу.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Ақыл-</a:t>
            </a:r>
            <a:r>
              <a:rPr lang="kk-KZ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ойға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қарқынды күш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салу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оған құнарлы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алуан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түрлі тағам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</a:t>
            </a: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дәрумендердің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үйлестірілген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кешені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қажет.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1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Балық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ірімшік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жаңғақ,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кептірілген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өрік секілді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тағамдар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бас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миының жұмысын жандандырады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 оқу материалын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меңгеруді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жеңілдетеді.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69476"/>
            <a:ext cx="362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Жасөспірімді  қолдау</a:t>
            </a:r>
            <a:endParaRPr lang="ru-RU" sz="28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301262">
            <a:off x="508514" y="1003737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Өз балаңызға көбірек күлімдеңіз</a:t>
            </a:r>
            <a:r>
              <a:rPr lang="ru-RU" altLang="ru-RU" b="1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!</a:t>
            </a:r>
            <a:r>
              <a:rPr lang="ru-RU" altLang="ru-RU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 rot="21442449">
            <a:off x="571472" y="2050783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Өз балаңызбен көбірек сөйлесіңіз!</a:t>
            </a:r>
            <a:r>
              <a:rPr lang="ru-RU" altLang="ru-RU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Оның сұрақтарына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беріңіз!</a:t>
            </a:r>
            <a:endParaRPr lang="ru-RU" alt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Оның қобалжуы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alt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қорқыныштарын талқылаңыз</a:t>
            </a:r>
            <a:r>
              <a:rPr lang="ru-RU" alt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 rot="21370244">
            <a:off x="4762507" y="837519"/>
            <a:ext cx="38137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Құшақтауға жомарт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болыңыз!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 балаңызды құшақтаңыз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физикалық байланыс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тыныштандырудың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сенімді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құралы болып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alt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Әйгілі американ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психологы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Вирджиния</a:t>
            </a:r>
            <a:endParaRPr lang="ru-RU" altLang="ru-RU" sz="2000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Сатир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былай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жазған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alt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ғана тірі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болу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балаға күніне төрт рет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құшақтау,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қалыпты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даму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құшақтау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2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қажет”.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52202">
            <a:off x="573455" y="4422137"/>
            <a:ext cx="37963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айтқыңыз келгенін</a:t>
            </a:r>
            <a:r>
              <a:rPr lang="ru-RU" altLang="ru-RU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махаббатқа 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толы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жүрегіңіз нені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қаласа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соны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айтыңыз</a:t>
            </a:r>
            <a:r>
              <a:rPr lang="ru-RU" alt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     </a:t>
            </a:r>
            <a:endParaRPr lang="ru-RU" alt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60326" y="241484"/>
            <a:ext cx="3169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   АУДАРЫҢЫЗ!!!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390941">
            <a:off x="428596" y="1208247"/>
            <a:ext cx="414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Балаңыздың жетістіктерін</a:t>
            </a:r>
            <a:r>
              <a:rPr lang="ru-RU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басқа </a:t>
            </a:r>
            <a:r>
              <a:rPr lang="ru-RU" sz="2000" b="1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балалардың </a:t>
            </a:r>
            <a:r>
              <a:rPr lang="ru-RU" sz="2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жетістіктерімен</a:t>
            </a:r>
            <a:r>
              <a:rPr lang="ru-RU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салыстырудың қажеті жоқ!</a:t>
            </a:r>
            <a:r>
              <a:rPr lang="ru-RU" sz="20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 rot="21257185">
            <a:off x="403651" y="4497588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өмен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балл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жинағаны үшін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қайғыға берілудің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де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жөні жоқ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449565">
            <a:off x="642910" y="2429205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Жасөспірім ата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анасының эмоционалдық күйін асқан сезімталдықпен  ұғынатынын және оған  эмоционалды  түрде жауап  қататынын ұмытпау қажет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395146">
            <a:off x="4662973" y="2451099"/>
            <a:ext cx="38576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бұл ережелер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онсыз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тым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оңай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көрінуі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сөзімізге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сеніңіз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нәрсе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назардан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қалып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ұмытуға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болмайтын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нәрселерді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есімізден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шығарып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жатамыз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381525">
            <a:off x="4642043" y="1242838"/>
            <a:ext cx="3871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Отбасылық </a:t>
            </a:r>
          </a:p>
          <a:p>
            <a:pPr algn="ct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қарым-қатынасты дұрыс сақтаңыздар!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магуль\Pictures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0990" y="1035308"/>
            <a:ext cx="39610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Ата- анасына сенген баланың қорқынышы да сейіледі. Әрдайым қолдап, таңдаған мамандығы бойынша міндетті  түрде  оқуға түсетінін жиі айтып отырған жөн.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Мағжан Жұмабаев айтқандай: 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 Тәрбиедегі мақсат-баланы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тәрбиешінің дәл өзіндей етіп шығару емес, келешек өз заманына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лайық  қылып шығару”деген екен.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Олай болса, түлектеріміздің болашағына нық қадам жасайтын </a:t>
            </a:r>
          </a:p>
          <a:p>
            <a:r>
              <a:rPr lang="kk-KZ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Ұлттық Біріңғай Тестілеуді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сапалы тапсыруға ата-ана, мектеп болып, ынтымақтаса жұмыс жасап,   </a:t>
            </a:r>
          </a:p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нәтижелі жеңіске жетейік. </a:t>
            </a:r>
          </a:p>
          <a:p>
            <a:r>
              <a:rPr lang="kk-KZ" sz="2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7" y="1355284"/>
            <a:ext cx="3253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ҰБТ- сіздерге:</a:t>
            </a:r>
          </a:p>
          <a:p>
            <a:r>
              <a:rPr lang="kk-K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kk-KZ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ұлы күн</a:t>
            </a:r>
          </a:p>
          <a:p>
            <a:r>
              <a:rPr lang="kk-K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бақыт</a:t>
            </a:r>
          </a:p>
          <a:p>
            <a:r>
              <a:rPr lang="kk-KZ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- табыс болсын!</a:t>
            </a:r>
            <a:endParaRPr lang="ru-RU" sz="2000" b="1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agorod.kz/media/news/d88342c66f5e3a8b0aaaff8993a40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928934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561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алмагуль</dc:creator>
  <cp:lastModifiedBy>Пользователь Windows</cp:lastModifiedBy>
  <cp:revision>68</cp:revision>
  <dcterms:created xsi:type="dcterms:W3CDTF">2020-04-17T12:20:39Z</dcterms:created>
  <dcterms:modified xsi:type="dcterms:W3CDTF">2020-05-06T11:59:41Z</dcterms:modified>
</cp:coreProperties>
</file>